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14"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Erkenningen</c:v>
                </c:pt>
              </c:strCache>
            </c:strRef>
          </c:tx>
          <c:spPr>
            <a:solidFill>
              <a:schemeClr val="accent6"/>
            </a:solidFill>
          </c:spPr>
          <c:invertIfNegative val="0"/>
          <c:dLbls>
            <c:dLbl>
              <c:idx val="18"/>
              <c:delete val="1"/>
            </c:dLbl>
            <c:txPr>
              <a:bodyPr/>
              <a:lstStyle/>
              <a:p>
                <a:pPr>
                  <a:defRPr sz="1000"/>
                </a:pPr>
                <a:endParaRPr lang="nl-BE"/>
              </a:p>
            </c:txPr>
            <c:showLegendKey val="0"/>
            <c:showVal val="1"/>
            <c:showCatName val="0"/>
            <c:showSerName val="0"/>
            <c:showPercent val="0"/>
            <c:showBubbleSize val="0"/>
            <c:showLeaderLines val="0"/>
          </c:dLbls>
          <c:cat>
            <c:strRef>
              <c:f>Blad1!$A$2:$A$21</c:f>
              <c:strCache>
                <c:ptCount val="18"/>
                <c:pt idx="0">
                  <c:v>Mei </c:v>
                </c:pt>
                <c:pt idx="1">
                  <c:v>Juni </c:v>
                </c:pt>
                <c:pt idx="2">
                  <c:v>Juli </c:v>
                </c:pt>
                <c:pt idx="3">
                  <c:v>Augustus </c:v>
                </c:pt>
                <c:pt idx="4">
                  <c:v>September </c:v>
                </c:pt>
                <c:pt idx="5">
                  <c:v>Oktober </c:v>
                </c:pt>
                <c:pt idx="6">
                  <c:v>November </c:v>
                </c:pt>
                <c:pt idx="7">
                  <c:v>December </c:v>
                </c:pt>
                <c:pt idx="8">
                  <c:v>Januari</c:v>
                </c:pt>
                <c:pt idx="9">
                  <c:v>Februari </c:v>
                </c:pt>
                <c:pt idx="10">
                  <c:v>Maart </c:v>
                </c:pt>
                <c:pt idx="11">
                  <c:v>April </c:v>
                </c:pt>
                <c:pt idx="12">
                  <c:v>Mei </c:v>
                </c:pt>
                <c:pt idx="13">
                  <c:v>Juni </c:v>
                </c:pt>
                <c:pt idx="14">
                  <c:v>Juli </c:v>
                </c:pt>
                <c:pt idx="15">
                  <c:v>Augustus </c:v>
                </c:pt>
                <c:pt idx="16">
                  <c:v>September </c:v>
                </c:pt>
                <c:pt idx="17">
                  <c:v>Oktober </c:v>
                </c:pt>
              </c:strCache>
            </c:strRef>
          </c:cat>
          <c:val>
            <c:numRef>
              <c:f>Blad1!$B$2:$B$21</c:f>
              <c:numCache>
                <c:formatCode>General</c:formatCode>
                <c:ptCount val="20"/>
                <c:pt idx="0">
                  <c:v>562</c:v>
                </c:pt>
                <c:pt idx="1">
                  <c:v>669</c:v>
                </c:pt>
                <c:pt idx="2">
                  <c:v>584</c:v>
                </c:pt>
                <c:pt idx="3">
                  <c:v>595</c:v>
                </c:pt>
                <c:pt idx="4">
                  <c:v>628</c:v>
                </c:pt>
                <c:pt idx="5">
                  <c:v>793</c:v>
                </c:pt>
                <c:pt idx="6">
                  <c:v>685</c:v>
                </c:pt>
                <c:pt idx="7">
                  <c:v>1095</c:v>
                </c:pt>
                <c:pt idx="8">
                  <c:v>871</c:v>
                </c:pt>
                <c:pt idx="9">
                  <c:v>854</c:v>
                </c:pt>
                <c:pt idx="10">
                  <c:v>1145</c:v>
                </c:pt>
                <c:pt idx="11">
                  <c:v>1488</c:v>
                </c:pt>
                <c:pt idx="12">
                  <c:v>2311</c:v>
                </c:pt>
                <c:pt idx="13">
                  <c:v>2756</c:v>
                </c:pt>
                <c:pt idx="14">
                  <c:v>2405</c:v>
                </c:pt>
                <c:pt idx="15">
                  <c:v>2100</c:v>
                </c:pt>
                <c:pt idx="16">
                  <c:v>2101</c:v>
                </c:pt>
                <c:pt idx="17">
                  <c:v>1061</c:v>
                </c:pt>
                <c:pt idx="18">
                  <c:v>0</c:v>
                </c:pt>
              </c:numCache>
            </c:numRef>
          </c:val>
        </c:ser>
        <c:dLbls>
          <c:showLegendKey val="0"/>
          <c:showVal val="1"/>
          <c:showCatName val="0"/>
          <c:showSerName val="0"/>
          <c:showPercent val="0"/>
          <c:showBubbleSize val="0"/>
        </c:dLbls>
        <c:gapWidth val="150"/>
        <c:axId val="69462016"/>
        <c:axId val="42635776"/>
      </c:barChart>
      <c:catAx>
        <c:axId val="69462016"/>
        <c:scaling>
          <c:orientation val="minMax"/>
        </c:scaling>
        <c:delete val="0"/>
        <c:axPos val="b"/>
        <c:majorTickMark val="none"/>
        <c:minorTickMark val="none"/>
        <c:tickLblPos val="none"/>
        <c:crossAx val="42635776"/>
        <c:crosses val="autoZero"/>
        <c:auto val="1"/>
        <c:lblAlgn val="ctr"/>
        <c:lblOffset val="100"/>
        <c:noMultiLvlLbl val="0"/>
      </c:catAx>
      <c:valAx>
        <c:axId val="42635776"/>
        <c:scaling>
          <c:orientation val="minMax"/>
          <c:max val="6000"/>
          <c:min val="0"/>
        </c:scaling>
        <c:delete val="1"/>
        <c:axPos val="l"/>
        <c:numFmt formatCode="General" sourceLinked="1"/>
        <c:majorTickMark val="out"/>
        <c:minorTickMark val="none"/>
        <c:tickLblPos val="nextTo"/>
        <c:crossAx val="69462016"/>
        <c:crosses val="autoZero"/>
        <c:crossBetween val="between"/>
      </c:valAx>
      <c:spPr>
        <a:noFill/>
        <a:ln w="25400">
          <a:noFill/>
        </a:ln>
      </c:spPr>
    </c:plotArea>
    <c:plotVisOnly val="1"/>
    <c:dispBlanksAs val="gap"/>
    <c:showDLblsOverMax val="0"/>
  </c:chart>
  <c:txPr>
    <a:bodyPr/>
    <a:lstStyle/>
    <a:p>
      <a:pPr>
        <a:defRPr sz="1800"/>
      </a:pPr>
      <a:endParaRPr lang="nl-B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Asielaanvragen</c:v>
                </c:pt>
              </c:strCache>
            </c:strRef>
          </c:tx>
          <c:spPr>
            <a:solidFill>
              <a:schemeClr val="accent3"/>
            </a:solidFill>
          </c:spPr>
          <c:invertIfNegative val="0"/>
          <c:dLbls>
            <c:dLbl>
              <c:idx val="18"/>
              <c:delete val="1"/>
            </c:dLbl>
            <c:txPr>
              <a:bodyPr/>
              <a:lstStyle/>
              <a:p>
                <a:pPr>
                  <a:defRPr sz="1000"/>
                </a:pPr>
                <a:endParaRPr lang="nl-BE"/>
              </a:p>
            </c:txPr>
            <c:showLegendKey val="0"/>
            <c:showVal val="1"/>
            <c:showCatName val="0"/>
            <c:showSerName val="0"/>
            <c:showPercent val="0"/>
            <c:showBubbleSize val="0"/>
            <c:showLeaderLines val="0"/>
          </c:dLbls>
          <c:cat>
            <c:strRef>
              <c:f>Blad1!$A$2:$A$21</c:f>
              <c:strCache>
                <c:ptCount val="9"/>
                <c:pt idx="0">
                  <c:v>Mei </c:v>
                </c:pt>
                <c:pt idx="1">
                  <c:v>Juni </c:v>
                </c:pt>
                <c:pt idx="2">
                  <c:v>Juli </c:v>
                </c:pt>
                <c:pt idx="3">
                  <c:v>Augustus </c:v>
                </c:pt>
                <c:pt idx="4">
                  <c:v>September </c:v>
                </c:pt>
                <c:pt idx="5">
                  <c:v>Oktober </c:v>
                </c:pt>
                <c:pt idx="6">
                  <c:v>November </c:v>
                </c:pt>
                <c:pt idx="7">
                  <c:v>December </c:v>
                </c:pt>
                <c:pt idx="8">
                  <c:v>Januari</c:v>
                </c:pt>
              </c:strCache>
            </c:strRef>
          </c:cat>
          <c:val>
            <c:numRef>
              <c:f>Blad1!$B$2:$B$21</c:f>
              <c:numCache>
                <c:formatCode>General</c:formatCode>
                <c:ptCount val="20"/>
                <c:pt idx="0">
                  <c:v>1708</c:v>
                </c:pt>
                <c:pt idx="1">
                  <c:v>2289</c:v>
                </c:pt>
                <c:pt idx="2">
                  <c:v>2975</c:v>
                </c:pt>
                <c:pt idx="3">
                  <c:v>4621</c:v>
                </c:pt>
                <c:pt idx="4">
                  <c:v>5512</c:v>
                </c:pt>
                <c:pt idx="5">
                  <c:v>4810</c:v>
                </c:pt>
                <c:pt idx="6">
                  <c:v>4199</c:v>
                </c:pt>
                <c:pt idx="7">
                  <c:v>4201</c:v>
                </c:pt>
                <c:pt idx="8">
                  <c:v>2121</c:v>
                </c:pt>
                <c:pt idx="18">
                  <c:v>0</c:v>
                </c:pt>
              </c:numCache>
            </c:numRef>
          </c:val>
        </c:ser>
        <c:dLbls>
          <c:showLegendKey val="0"/>
          <c:showVal val="1"/>
          <c:showCatName val="0"/>
          <c:showSerName val="0"/>
          <c:showPercent val="0"/>
          <c:showBubbleSize val="0"/>
        </c:dLbls>
        <c:gapWidth val="150"/>
        <c:axId val="69463552"/>
        <c:axId val="42637504"/>
      </c:barChart>
      <c:catAx>
        <c:axId val="69463552"/>
        <c:scaling>
          <c:orientation val="minMax"/>
        </c:scaling>
        <c:delete val="0"/>
        <c:axPos val="b"/>
        <c:majorTickMark val="none"/>
        <c:minorTickMark val="none"/>
        <c:tickLblPos val="none"/>
        <c:crossAx val="42637504"/>
        <c:crosses val="autoZero"/>
        <c:auto val="1"/>
        <c:lblAlgn val="ctr"/>
        <c:lblOffset val="100"/>
        <c:noMultiLvlLbl val="0"/>
      </c:catAx>
      <c:valAx>
        <c:axId val="42637504"/>
        <c:scaling>
          <c:orientation val="minMax"/>
          <c:max val="6000"/>
          <c:min val="0"/>
        </c:scaling>
        <c:delete val="1"/>
        <c:axPos val="l"/>
        <c:numFmt formatCode="General" sourceLinked="1"/>
        <c:majorTickMark val="out"/>
        <c:minorTickMark val="none"/>
        <c:tickLblPos val="nextTo"/>
        <c:crossAx val="69463552"/>
        <c:crosses val="autoZero"/>
        <c:crossBetween val="between"/>
      </c:valAx>
      <c:spPr>
        <a:noFill/>
        <a:ln w="25400">
          <a:noFill/>
        </a:ln>
      </c:spPr>
    </c:plotArea>
    <c:plotVisOnly val="1"/>
    <c:dispBlanksAs val="gap"/>
    <c:showDLblsOverMax val="0"/>
  </c:chart>
  <c:txPr>
    <a:bodyPr/>
    <a:lstStyle/>
    <a:p>
      <a:pPr>
        <a:defRPr sz="1800"/>
      </a:pPr>
      <a:endParaRPr lang="nl-B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Instroom in Vlaanderen</c:v>
                </c:pt>
              </c:strCache>
            </c:strRef>
          </c:tx>
          <c:spPr>
            <a:solidFill>
              <a:schemeClr val="accent2"/>
            </a:solidFill>
          </c:spPr>
          <c:invertIfNegative val="0"/>
          <c:dLbls>
            <c:txPr>
              <a:bodyPr/>
              <a:lstStyle/>
              <a:p>
                <a:pPr>
                  <a:defRPr sz="1000"/>
                </a:pPr>
                <a:endParaRPr lang="nl-BE"/>
              </a:p>
            </c:txPr>
            <c:showLegendKey val="0"/>
            <c:showVal val="1"/>
            <c:showCatName val="0"/>
            <c:showSerName val="0"/>
            <c:showPercent val="0"/>
            <c:showBubbleSize val="0"/>
            <c:showLeaderLines val="0"/>
          </c:dLbls>
          <c:cat>
            <c:strRef>
              <c:f>Blad1!$A$2:$A$21</c:f>
              <c:strCache>
                <c:ptCount val="20"/>
                <c:pt idx="0">
                  <c:v>Mei </c:v>
                </c:pt>
                <c:pt idx="1">
                  <c:v>Juni </c:v>
                </c:pt>
                <c:pt idx="2">
                  <c:v>Juli </c:v>
                </c:pt>
                <c:pt idx="3">
                  <c:v>Augustus </c:v>
                </c:pt>
                <c:pt idx="4">
                  <c:v>September </c:v>
                </c:pt>
                <c:pt idx="5">
                  <c:v>Oktober </c:v>
                </c:pt>
                <c:pt idx="6">
                  <c:v>November </c:v>
                </c:pt>
                <c:pt idx="7">
                  <c:v>December </c:v>
                </c:pt>
                <c:pt idx="8">
                  <c:v>Januari</c:v>
                </c:pt>
                <c:pt idx="9">
                  <c:v>Februari </c:v>
                </c:pt>
                <c:pt idx="10">
                  <c:v>Maart </c:v>
                </c:pt>
                <c:pt idx="11">
                  <c:v>April </c:v>
                </c:pt>
                <c:pt idx="12">
                  <c:v>Mei </c:v>
                </c:pt>
                <c:pt idx="13">
                  <c:v>Juni </c:v>
                </c:pt>
                <c:pt idx="14">
                  <c:v>Juli </c:v>
                </c:pt>
                <c:pt idx="15">
                  <c:v>Augustus </c:v>
                </c:pt>
                <c:pt idx="16">
                  <c:v>September </c:v>
                </c:pt>
                <c:pt idx="17">
                  <c:v>Oktober </c:v>
                </c:pt>
                <c:pt idx="18">
                  <c:v>November </c:v>
                </c:pt>
                <c:pt idx="19">
                  <c:v>December </c:v>
                </c:pt>
              </c:strCache>
            </c:strRef>
          </c:cat>
          <c:val>
            <c:numRef>
              <c:f>Blad1!$B$2:$B$21</c:f>
              <c:numCache>
                <c:formatCode>General</c:formatCode>
                <c:ptCount val="20"/>
                <c:pt idx="8">
                  <c:v>480</c:v>
                </c:pt>
                <c:pt idx="9">
                  <c:v>767</c:v>
                </c:pt>
                <c:pt idx="10">
                  <c:v>610</c:v>
                </c:pt>
                <c:pt idx="11">
                  <c:v>598</c:v>
                </c:pt>
                <c:pt idx="12">
                  <c:v>801</c:v>
                </c:pt>
                <c:pt idx="13">
                  <c:v>1041</c:v>
                </c:pt>
                <c:pt idx="14">
                  <c:v>1617</c:v>
                </c:pt>
                <c:pt idx="15">
                  <c:v>1929</c:v>
                </c:pt>
                <c:pt idx="16">
                  <c:v>1684</c:v>
                </c:pt>
                <c:pt idx="17">
                  <c:v>1470</c:v>
                </c:pt>
                <c:pt idx="18">
                  <c:v>1470</c:v>
                </c:pt>
                <c:pt idx="19">
                  <c:v>742</c:v>
                </c:pt>
              </c:numCache>
            </c:numRef>
          </c:val>
        </c:ser>
        <c:dLbls>
          <c:showLegendKey val="0"/>
          <c:showVal val="1"/>
          <c:showCatName val="0"/>
          <c:showSerName val="0"/>
          <c:showPercent val="0"/>
          <c:showBubbleSize val="0"/>
        </c:dLbls>
        <c:gapWidth val="150"/>
        <c:axId val="111278592"/>
        <c:axId val="106545152"/>
      </c:barChart>
      <c:catAx>
        <c:axId val="111278592"/>
        <c:scaling>
          <c:orientation val="minMax"/>
        </c:scaling>
        <c:delete val="0"/>
        <c:axPos val="b"/>
        <c:majorTickMark val="none"/>
        <c:minorTickMark val="none"/>
        <c:tickLblPos val="none"/>
        <c:txPr>
          <a:bodyPr/>
          <a:lstStyle/>
          <a:p>
            <a:pPr>
              <a:defRPr sz="1400"/>
            </a:pPr>
            <a:endParaRPr lang="nl-BE"/>
          </a:p>
        </c:txPr>
        <c:crossAx val="106545152"/>
        <c:crosses val="autoZero"/>
        <c:auto val="1"/>
        <c:lblAlgn val="ctr"/>
        <c:lblOffset val="100"/>
        <c:noMultiLvlLbl val="0"/>
      </c:catAx>
      <c:valAx>
        <c:axId val="106545152"/>
        <c:scaling>
          <c:orientation val="minMax"/>
          <c:max val="6000"/>
          <c:min val="0"/>
        </c:scaling>
        <c:delete val="1"/>
        <c:axPos val="l"/>
        <c:numFmt formatCode="General" sourceLinked="1"/>
        <c:majorTickMark val="out"/>
        <c:minorTickMark val="none"/>
        <c:tickLblPos val="nextTo"/>
        <c:crossAx val="111278592"/>
        <c:crosses val="autoZero"/>
        <c:crossBetween val="between"/>
      </c:valAx>
      <c:spPr>
        <a:noFill/>
        <a:ln w="25400">
          <a:noFill/>
        </a:ln>
      </c:spPr>
    </c:plotArea>
    <c:plotVisOnly val="1"/>
    <c:dispBlanksAs val="gap"/>
    <c:showDLblsOverMax val="0"/>
  </c:chart>
  <c:txPr>
    <a:bodyPr/>
    <a:lstStyle/>
    <a:p>
      <a:pPr>
        <a:defRPr sz="1800"/>
      </a:pPr>
      <a:endParaRPr lang="nl-B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Instroom in Vlaanderen</c:v>
                </c:pt>
              </c:strCache>
            </c:strRef>
          </c:tx>
          <c:spPr>
            <a:solidFill>
              <a:schemeClr val="accent2"/>
            </a:solidFill>
          </c:spPr>
          <c:invertIfNegative val="0"/>
          <c:dLbls>
            <c:delete val="1"/>
          </c:dLbls>
          <c:cat>
            <c:numRef>
              <c:f>Blad1!$A$2:$A$21</c:f>
              <c:numCache>
                <c:formatCode>mmm\-yy</c:formatCode>
                <c:ptCount val="20"/>
                <c:pt idx="0">
                  <c:v>42125</c:v>
                </c:pt>
                <c:pt idx="1">
                  <c:v>42156</c:v>
                </c:pt>
                <c:pt idx="2">
                  <c:v>42186</c:v>
                </c:pt>
                <c:pt idx="3">
                  <c:v>42217</c:v>
                </c:pt>
                <c:pt idx="4">
                  <c:v>42248</c:v>
                </c:pt>
                <c:pt idx="5">
                  <c:v>42278</c:v>
                </c:pt>
                <c:pt idx="6">
                  <c:v>42309</c:v>
                </c:pt>
                <c:pt idx="7">
                  <c:v>42339</c:v>
                </c:pt>
                <c:pt idx="8">
                  <c:v>42370</c:v>
                </c:pt>
                <c:pt idx="9">
                  <c:v>42401</c:v>
                </c:pt>
                <c:pt idx="10">
                  <c:v>42430</c:v>
                </c:pt>
                <c:pt idx="11">
                  <c:v>42461</c:v>
                </c:pt>
                <c:pt idx="12">
                  <c:v>42491</c:v>
                </c:pt>
                <c:pt idx="13">
                  <c:v>42522</c:v>
                </c:pt>
                <c:pt idx="14">
                  <c:v>42552</c:v>
                </c:pt>
                <c:pt idx="15">
                  <c:v>42583</c:v>
                </c:pt>
                <c:pt idx="16">
                  <c:v>42614</c:v>
                </c:pt>
                <c:pt idx="17">
                  <c:v>42644</c:v>
                </c:pt>
                <c:pt idx="18">
                  <c:v>42675</c:v>
                </c:pt>
                <c:pt idx="19">
                  <c:v>42705</c:v>
                </c:pt>
              </c:numCache>
            </c:numRef>
          </c:cat>
          <c:val>
            <c:numRef>
              <c:f>Blad1!$B$2:$B$21</c:f>
              <c:numCache>
                <c:formatCode>General</c:formatCode>
                <c:ptCount val="20"/>
                <c:pt idx="8">
                  <c:v>480</c:v>
                </c:pt>
                <c:pt idx="9">
                  <c:v>767</c:v>
                </c:pt>
                <c:pt idx="10">
                  <c:v>610</c:v>
                </c:pt>
                <c:pt idx="11">
                  <c:v>598</c:v>
                </c:pt>
                <c:pt idx="12">
                  <c:v>801</c:v>
                </c:pt>
                <c:pt idx="13">
                  <c:v>1041</c:v>
                </c:pt>
                <c:pt idx="14">
                  <c:v>1617</c:v>
                </c:pt>
                <c:pt idx="15">
                  <c:v>1929</c:v>
                </c:pt>
                <c:pt idx="16">
                  <c:v>1684</c:v>
                </c:pt>
                <c:pt idx="17">
                  <c:v>1470</c:v>
                </c:pt>
                <c:pt idx="18">
                  <c:v>1470</c:v>
                </c:pt>
                <c:pt idx="19">
                  <c:v>742</c:v>
                </c:pt>
              </c:numCache>
            </c:numRef>
          </c:val>
        </c:ser>
        <c:dLbls>
          <c:showLegendKey val="0"/>
          <c:showVal val="1"/>
          <c:showCatName val="0"/>
          <c:showSerName val="0"/>
          <c:showPercent val="0"/>
          <c:showBubbleSize val="0"/>
        </c:dLbls>
        <c:gapWidth val="150"/>
        <c:axId val="106585600"/>
        <c:axId val="106546880"/>
      </c:barChart>
      <c:dateAx>
        <c:axId val="106585600"/>
        <c:scaling>
          <c:orientation val="minMax"/>
        </c:scaling>
        <c:delete val="0"/>
        <c:axPos val="b"/>
        <c:numFmt formatCode="mmm\-yy" sourceLinked="1"/>
        <c:majorTickMark val="out"/>
        <c:minorTickMark val="none"/>
        <c:tickLblPos val="nextTo"/>
        <c:txPr>
          <a:bodyPr/>
          <a:lstStyle/>
          <a:p>
            <a:pPr>
              <a:defRPr sz="800"/>
            </a:pPr>
            <a:endParaRPr lang="nl-BE"/>
          </a:p>
        </c:txPr>
        <c:crossAx val="106546880"/>
        <c:crosses val="autoZero"/>
        <c:auto val="1"/>
        <c:lblOffset val="100"/>
        <c:baseTimeUnit val="months"/>
      </c:dateAx>
      <c:valAx>
        <c:axId val="106546880"/>
        <c:scaling>
          <c:orientation val="minMax"/>
          <c:max val="6000"/>
          <c:min val="0"/>
        </c:scaling>
        <c:delete val="1"/>
        <c:axPos val="l"/>
        <c:numFmt formatCode="General" sourceLinked="1"/>
        <c:majorTickMark val="out"/>
        <c:minorTickMark val="none"/>
        <c:tickLblPos val="nextTo"/>
        <c:crossAx val="106585600"/>
        <c:crosses val="autoZero"/>
        <c:crossBetween val="between"/>
      </c:valAx>
      <c:spPr>
        <a:noFill/>
        <a:ln w="25400">
          <a:noFill/>
        </a:ln>
      </c:spPr>
    </c:plotArea>
    <c:plotVisOnly val="1"/>
    <c:dispBlanksAs val="gap"/>
    <c:showDLblsOverMax val="0"/>
  </c:chart>
  <c:txPr>
    <a:bodyPr/>
    <a:lstStyle/>
    <a:p>
      <a:pPr>
        <a:defRPr sz="1800">
          <a:effectLst/>
        </a:defRPr>
      </a:pPr>
      <a:endParaRPr lang="nl-B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B5B74DDB-015B-45A6-AAE6-EABC07EC42EF}" type="datetimeFigureOut">
              <a:rPr lang="nl-BE" smtClean="0"/>
              <a:t>3/03/2016</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2D99D84B-51DB-45D0-A1AA-9F7D88A9967E}" type="slidenum">
              <a:rPr lang="nl-BE" smtClean="0"/>
              <a:t>‹nr.›</a:t>
            </a:fld>
            <a:endParaRPr lang="nl-BE"/>
          </a:p>
        </p:txBody>
      </p:sp>
    </p:spTree>
    <p:extLst>
      <p:ext uri="{BB962C8B-B14F-4D97-AF65-F5344CB8AC3E}">
        <p14:creationId xmlns:p14="http://schemas.microsoft.com/office/powerpoint/2010/main" val="3079654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B5B74DDB-015B-45A6-AAE6-EABC07EC42EF}" type="datetimeFigureOut">
              <a:rPr lang="nl-BE" smtClean="0"/>
              <a:t>3/03/2016</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2D99D84B-51DB-45D0-A1AA-9F7D88A9967E}" type="slidenum">
              <a:rPr lang="nl-BE" smtClean="0"/>
              <a:t>‹nr.›</a:t>
            </a:fld>
            <a:endParaRPr lang="nl-BE"/>
          </a:p>
        </p:txBody>
      </p:sp>
    </p:spTree>
    <p:extLst>
      <p:ext uri="{BB962C8B-B14F-4D97-AF65-F5344CB8AC3E}">
        <p14:creationId xmlns:p14="http://schemas.microsoft.com/office/powerpoint/2010/main" val="250900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B5B74DDB-015B-45A6-AAE6-EABC07EC42EF}" type="datetimeFigureOut">
              <a:rPr lang="nl-BE" smtClean="0"/>
              <a:t>3/03/2016</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2D99D84B-51DB-45D0-A1AA-9F7D88A9967E}" type="slidenum">
              <a:rPr lang="nl-BE" smtClean="0"/>
              <a:t>‹nr.›</a:t>
            </a:fld>
            <a:endParaRPr lang="nl-BE"/>
          </a:p>
        </p:txBody>
      </p:sp>
    </p:spTree>
    <p:extLst>
      <p:ext uri="{BB962C8B-B14F-4D97-AF65-F5344CB8AC3E}">
        <p14:creationId xmlns:p14="http://schemas.microsoft.com/office/powerpoint/2010/main" val="143267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B5B74DDB-015B-45A6-AAE6-EABC07EC42EF}" type="datetimeFigureOut">
              <a:rPr lang="nl-BE" smtClean="0"/>
              <a:t>3/03/2016</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2D99D84B-51DB-45D0-A1AA-9F7D88A9967E}" type="slidenum">
              <a:rPr lang="nl-BE" smtClean="0"/>
              <a:t>‹nr.›</a:t>
            </a:fld>
            <a:endParaRPr lang="nl-BE"/>
          </a:p>
        </p:txBody>
      </p:sp>
    </p:spTree>
    <p:extLst>
      <p:ext uri="{BB962C8B-B14F-4D97-AF65-F5344CB8AC3E}">
        <p14:creationId xmlns:p14="http://schemas.microsoft.com/office/powerpoint/2010/main" val="1916674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B5B74DDB-015B-45A6-AAE6-EABC07EC42EF}" type="datetimeFigureOut">
              <a:rPr lang="nl-BE" smtClean="0"/>
              <a:t>3/03/2016</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2D99D84B-51DB-45D0-A1AA-9F7D88A9967E}" type="slidenum">
              <a:rPr lang="nl-BE" smtClean="0"/>
              <a:t>‹nr.›</a:t>
            </a:fld>
            <a:endParaRPr lang="nl-BE"/>
          </a:p>
        </p:txBody>
      </p:sp>
    </p:spTree>
    <p:extLst>
      <p:ext uri="{BB962C8B-B14F-4D97-AF65-F5344CB8AC3E}">
        <p14:creationId xmlns:p14="http://schemas.microsoft.com/office/powerpoint/2010/main" val="3132918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B5B74DDB-015B-45A6-AAE6-EABC07EC42EF}" type="datetimeFigureOut">
              <a:rPr lang="nl-BE" smtClean="0"/>
              <a:t>3/03/2016</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2D99D84B-51DB-45D0-A1AA-9F7D88A9967E}" type="slidenum">
              <a:rPr lang="nl-BE" smtClean="0"/>
              <a:t>‹nr.›</a:t>
            </a:fld>
            <a:endParaRPr lang="nl-BE"/>
          </a:p>
        </p:txBody>
      </p:sp>
    </p:spTree>
    <p:extLst>
      <p:ext uri="{BB962C8B-B14F-4D97-AF65-F5344CB8AC3E}">
        <p14:creationId xmlns:p14="http://schemas.microsoft.com/office/powerpoint/2010/main" val="2833955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B5B74DDB-015B-45A6-AAE6-EABC07EC42EF}" type="datetimeFigureOut">
              <a:rPr lang="nl-BE" smtClean="0"/>
              <a:t>3/03/2016</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2D99D84B-51DB-45D0-A1AA-9F7D88A9967E}" type="slidenum">
              <a:rPr lang="nl-BE" smtClean="0"/>
              <a:t>‹nr.›</a:t>
            </a:fld>
            <a:endParaRPr lang="nl-BE"/>
          </a:p>
        </p:txBody>
      </p:sp>
    </p:spTree>
    <p:extLst>
      <p:ext uri="{BB962C8B-B14F-4D97-AF65-F5344CB8AC3E}">
        <p14:creationId xmlns:p14="http://schemas.microsoft.com/office/powerpoint/2010/main" val="49778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B5B74DDB-015B-45A6-AAE6-EABC07EC42EF}" type="datetimeFigureOut">
              <a:rPr lang="nl-BE" smtClean="0"/>
              <a:t>3/03/2016</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2D99D84B-51DB-45D0-A1AA-9F7D88A9967E}" type="slidenum">
              <a:rPr lang="nl-BE" smtClean="0"/>
              <a:t>‹nr.›</a:t>
            </a:fld>
            <a:endParaRPr lang="nl-BE"/>
          </a:p>
        </p:txBody>
      </p:sp>
    </p:spTree>
    <p:extLst>
      <p:ext uri="{BB962C8B-B14F-4D97-AF65-F5344CB8AC3E}">
        <p14:creationId xmlns:p14="http://schemas.microsoft.com/office/powerpoint/2010/main" val="76258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5B74DDB-015B-45A6-AAE6-EABC07EC42EF}" type="datetimeFigureOut">
              <a:rPr lang="nl-BE" smtClean="0"/>
              <a:t>3/03/2016</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2D99D84B-51DB-45D0-A1AA-9F7D88A9967E}" type="slidenum">
              <a:rPr lang="nl-BE" smtClean="0"/>
              <a:t>‹nr.›</a:t>
            </a:fld>
            <a:endParaRPr lang="nl-BE"/>
          </a:p>
        </p:txBody>
      </p:sp>
    </p:spTree>
    <p:extLst>
      <p:ext uri="{BB962C8B-B14F-4D97-AF65-F5344CB8AC3E}">
        <p14:creationId xmlns:p14="http://schemas.microsoft.com/office/powerpoint/2010/main" val="770065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5B74DDB-015B-45A6-AAE6-EABC07EC42EF}" type="datetimeFigureOut">
              <a:rPr lang="nl-BE" smtClean="0"/>
              <a:t>3/03/2016</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2D99D84B-51DB-45D0-A1AA-9F7D88A9967E}" type="slidenum">
              <a:rPr lang="nl-BE" smtClean="0"/>
              <a:t>‹nr.›</a:t>
            </a:fld>
            <a:endParaRPr lang="nl-BE"/>
          </a:p>
        </p:txBody>
      </p:sp>
    </p:spTree>
    <p:extLst>
      <p:ext uri="{BB962C8B-B14F-4D97-AF65-F5344CB8AC3E}">
        <p14:creationId xmlns:p14="http://schemas.microsoft.com/office/powerpoint/2010/main" val="251425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5B74DDB-015B-45A6-AAE6-EABC07EC42EF}" type="datetimeFigureOut">
              <a:rPr lang="nl-BE" smtClean="0"/>
              <a:t>3/03/2016</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2D99D84B-51DB-45D0-A1AA-9F7D88A9967E}" type="slidenum">
              <a:rPr lang="nl-BE" smtClean="0"/>
              <a:t>‹nr.›</a:t>
            </a:fld>
            <a:endParaRPr lang="nl-BE"/>
          </a:p>
        </p:txBody>
      </p:sp>
    </p:spTree>
    <p:extLst>
      <p:ext uri="{BB962C8B-B14F-4D97-AF65-F5344CB8AC3E}">
        <p14:creationId xmlns:p14="http://schemas.microsoft.com/office/powerpoint/2010/main" val="4125932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B74DDB-015B-45A6-AAE6-EABC07EC42EF}" type="datetimeFigureOut">
              <a:rPr lang="nl-BE" smtClean="0"/>
              <a:t>3/03/2016</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9D84B-51DB-45D0-A1AA-9F7D88A9967E}" type="slidenum">
              <a:rPr lang="nl-BE" smtClean="0"/>
              <a:t>‹nr.›</a:t>
            </a:fld>
            <a:endParaRPr lang="nl-BE"/>
          </a:p>
        </p:txBody>
      </p:sp>
    </p:spTree>
    <p:extLst>
      <p:ext uri="{BB962C8B-B14F-4D97-AF65-F5344CB8AC3E}">
        <p14:creationId xmlns:p14="http://schemas.microsoft.com/office/powerpoint/2010/main" val="3183266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728937"/>
            <a:ext cx="7772400" cy="1470025"/>
          </a:xfrm>
        </p:spPr>
        <p:txBody>
          <a:bodyPr>
            <a:normAutofit fontScale="90000"/>
          </a:bodyPr>
          <a:lstStyle/>
          <a:p>
            <a:r>
              <a:rPr lang="nl-BE" dirty="0"/>
              <a:t>Prognose </a:t>
            </a:r>
            <a:r>
              <a:rPr lang="nl-BE" dirty="0" smtClean="0"/>
              <a:t>woningnood </a:t>
            </a:r>
            <a:r>
              <a:rPr lang="nl-BE" dirty="0" smtClean="0"/>
              <a:t>erkende vluchtelingen en subsidiair beschermden in </a:t>
            </a:r>
            <a:r>
              <a:rPr lang="nl-BE" dirty="0"/>
              <a:t>Vlaanderen</a:t>
            </a:r>
          </a:p>
        </p:txBody>
      </p:sp>
      <p:sp>
        <p:nvSpPr>
          <p:cNvPr id="3" name="Ondertitel 2"/>
          <p:cNvSpPr>
            <a:spLocks noGrp="1"/>
          </p:cNvSpPr>
          <p:nvPr>
            <p:ph type="subTitle" idx="1"/>
          </p:nvPr>
        </p:nvSpPr>
        <p:spPr>
          <a:xfrm>
            <a:off x="1371600" y="4484712"/>
            <a:ext cx="6400800" cy="1752600"/>
          </a:xfrm>
        </p:spPr>
        <p:txBody>
          <a:bodyPr>
            <a:normAutofit/>
          </a:bodyPr>
          <a:lstStyle/>
          <a:p>
            <a:r>
              <a:rPr lang="nl-BE" dirty="0" smtClean="0"/>
              <a:t>in </a:t>
            </a:r>
            <a:r>
              <a:rPr lang="nl-BE" dirty="0" smtClean="0"/>
              <a:t>aantal </a:t>
            </a:r>
            <a:r>
              <a:rPr lang="nl-BE" dirty="0" smtClean="0"/>
              <a:t>gezinseenheden</a:t>
            </a:r>
            <a:endParaRPr lang="nl-BE" b="0" dirty="0" smtClean="0">
              <a:effectLst/>
            </a:endParaRPr>
          </a:p>
          <a:p>
            <a:r>
              <a:rPr lang="nl-BE" dirty="0" smtClean="0"/>
              <a:t/>
            </a:r>
            <a:br>
              <a:rPr lang="nl-BE" dirty="0" smtClean="0"/>
            </a:br>
            <a:endParaRPr lang="nl-BE"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568" y="114110"/>
            <a:ext cx="1551112" cy="2162762"/>
          </a:xfrm>
          <a:prstGeom prst="rect">
            <a:avLst/>
          </a:prstGeom>
        </p:spPr>
      </p:pic>
      <p:sp>
        <p:nvSpPr>
          <p:cNvPr id="5" name="Tekstvak 4"/>
          <p:cNvSpPr txBox="1"/>
          <p:nvPr/>
        </p:nvSpPr>
        <p:spPr>
          <a:xfrm>
            <a:off x="7596336" y="6453336"/>
            <a:ext cx="1451038" cy="369332"/>
          </a:xfrm>
          <a:prstGeom prst="rect">
            <a:avLst/>
          </a:prstGeom>
          <a:noFill/>
        </p:spPr>
        <p:txBody>
          <a:bodyPr wrap="none" rtlCol="0">
            <a:spAutoFit/>
          </a:bodyPr>
          <a:lstStyle/>
          <a:p>
            <a:r>
              <a:rPr lang="nl-BE" dirty="0" smtClean="0"/>
              <a:t>3 Maart 2016</a:t>
            </a:r>
            <a:endParaRPr lang="nl-BE" dirty="0"/>
          </a:p>
        </p:txBody>
      </p:sp>
    </p:spTree>
    <p:extLst>
      <p:ext uri="{BB962C8B-B14F-4D97-AF65-F5344CB8AC3E}">
        <p14:creationId xmlns:p14="http://schemas.microsoft.com/office/powerpoint/2010/main" val="2993848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Assumpties</a:t>
            </a:r>
            <a:endParaRPr lang="nl-BE" dirty="0"/>
          </a:p>
        </p:txBody>
      </p:sp>
      <p:sp>
        <p:nvSpPr>
          <p:cNvPr id="3" name="Tijdelijke aanduiding voor inhoud 2"/>
          <p:cNvSpPr>
            <a:spLocks noGrp="1"/>
          </p:cNvSpPr>
          <p:nvPr>
            <p:ph idx="1"/>
          </p:nvPr>
        </p:nvSpPr>
        <p:spPr/>
        <p:txBody>
          <a:bodyPr>
            <a:normAutofit fontScale="92500"/>
          </a:bodyPr>
          <a:lstStyle/>
          <a:p>
            <a:r>
              <a:rPr lang="nl-BE" dirty="0"/>
              <a:t>Onze prognose is gebaseerd op de volgende schattingen:</a:t>
            </a:r>
            <a:endParaRPr lang="nl-BE" b="0" dirty="0" smtClean="0">
              <a:effectLst/>
            </a:endParaRPr>
          </a:p>
          <a:p>
            <a:pPr lvl="1" fontAlgn="base"/>
            <a:r>
              <a:rPr lang="nl-BE" dirty="0"/>
              <a:t>Percentage asielaanvragen dat wordt goedgekeurd: 50 à 60%</a:t>
            </a:r>
          </a:p>
          <a:p>
            <a:pPr lvl="1" fontAlgn="base"/>
            <a:r>
              <a:rPr lang="nl-BE" dirty="0"/>
              <a:t>Gemiddelde duur van de asielprocedure: 9 maanden</a:t>
            </a:r>
          </a:p>
          <a:p>
            <a:pPr lvl="1" fontAlgn="base"/>
            <a:r>
              <a:rPr lang="nl-BE" dirty="0"/>
              <a:t>Maximum termijn tussen erkenning en </a:t>
            </a:r>
            <a:r>
              <a:rPr lang="nl-BE" dirty="0" smtClean="0"/>
              <a:t>verplicht verlaten van asielopvang</a:t>
            </a:r>
            <a:r>
              <a:rPr lang="nl-BE" dirty="0"/>
              <a:t>: 2 maanden</a:t>
            </a:r>
          </a:p>
          <a:p>
            <a:pPr lvl="1" fontAlgn="base"/>
            <a:r>
              <a:rPr lang="nl-BE" dirty="0"/>
              <a:t>Percentage erkende vluchtelingen </a:t>
            </a:r>
            <a:r>
              <a:rPr lang="nl-BE" dirty="0" smtClean="0"/>
              <a:t>en subsidiair beschermden dat </a:t>
            </a:r>
            <a:r>
              <a:rPr lang="nl-BE" dirty="0"/>
              <a:t>huisvesting zoekt in Vlaanderen: 70%</a:t>
            </a:r>
          </a:p>
          <a:p>
            <a:endParaRPr lang="nl-BE" dirty="0"/>
          </a:p>
        </p:txBody>
      </p:sp>
    </p:spTree>
    <p:extLst>
      <p:ext uri="{BB962C8B-B14F-4D97-AF65-F5344CB8AC3E}">
        <p14:creationId xmlns:p14="http://schemas.microsoft.com/office/powerpoint/2010/main" val="748374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Cijfers CGVS</a:t>
            </a:r>
            <a:endParaRPr lang="nl-BE" dirty="0"/>
          </a:p>
        </p:txBody>
      </p:sp>
      <p:graphicFrame>
        <p:nvGraphicFramePr>
          <p:cNvPr id="8" name="Tijdelijke aanduiding voor inhoud 7"/>
          <p:cNvGraphicFramePr>
            <a:graphicFrameLocks noGrp="1"/>
          </p:cNvGraphicFramePr>
          <p:nvPr>
            <p:ph idx="1"/>
            <p:extLst>
              <p:ext uri="{D42A27DB-BD31-4B8C-83A1-F6EECF244321}">
                <p14:modId xmlns:p14="http://schemas.microsoft.com/office/powerpoint/2010/main" val="1817985821"/>
              </p:ext>
            </p:extLst>
          </p:nvPr>
        </p:nvGraphicFramePr>
        <p:xfrm>
          <a:off x="1187624" y="1638638"/>
          <a:ext cx="6745288" cy="3708400"/>
        </p:xfrm>
        <a:graphic>
          <a:graphicData uri="http://schemas.openxmlformats.org/drawingml/2006/table">
            <a:tbl>
              <a:tblPr firstRow="1" bandRow="1">
                <a:tableStyleId>{F5AB1C69-6EDB-4FF4-983F-18BD219EF322}</a:tableStyleId>
              </a:tblPr>
              <a:tblGrid>
                <a:gridCol w="573088"/>
                <a:gridCol w="2057400"/>
                <a:gridCol w="2057400"/>
                <a:gridCol w="2057400"/>
              </a:tblGrid>
              <a:tr h="370840">
                <a:tc>
                  <a:txBody>
                    <a:bodyPr/>
                    <a:lstStyle/>
                    <a:p>
                      <a:endParaRPr lang="nl-BE" baseline="0" dirty="0" smtClean="0"/>
                    </a:p>
                  </a:txBody>
                  <a:tcPr/>
                </a:tc>
                <a:tc>
                  <a:txBody>
                    <a:bodyPr/>
                    <a:lstStyle/>
                    <a:p>
                      <a:endParaRPr lang="nl-BE" baseline="0" dirty="0" smtClean="0"/>
                    </a:p>
                  </a:txBody>
                  <a:tcPr/>
                </a:tc>
                <a:tc>
                  <a:txBody>
                    <a:bodyPr/>
                    <a:lstStyle/>
                    <a:p>
                      <a:r>
                        <a:rPr lang="nl-BE" dirty="0" smtClean="0"/>
                        <a:t>Asielaanvragen</a:t>
                      </a:r>
                      <a:endParaRPr lang="nl-BE" dirty="0"/>
                    </a:p>
                  </a:txBody>
                  <a:tcPr/>
                </a:tc>
                <a:tc>
                  <a:txBody>
                    <a:bodyPr/>
                    <a:lstStyle/>
                    <a:p>
                      <a:r>
                        <a:rPr lang="nl-BE" dirty="0" smtClean="0"/>
                        <a:t>Erkenningen</a:t>
                      </a:r>
                      <a:endParaRPr lang="nl-BE" dirty="0"/>
                    </a:p>
                  </a:txBody>
                  <a:tcPr/>
                </a:tc>
              </a:tr>
              <a:tr h="370840">
                <a:tc rowSpan="8">
                  <a:txBody>
                    <a:bodyPr/>
                    <a:lstStyle/>
                    <a:p>
                      <a:pPr algn="l" rtl="0" fontAlgn="b"/>
                      <a:r>
                        <a:rPr lang="nl-BE" dirty="0" smtClean="0">
                          <a:effectLst/>
                        </a:rPr>
                        <a:t>2015</a:t>
                      </a:r>
                      <a:endParaRPr lang="nl-BE" dirty="0">
                        <a:effectLst/>
                      </a:endParaRPr>
                    </a:p>
                  </a:txBody>
                  <a:tcPr marL="28575" marR="28575" marT="19050" marB="19050" anchor="ctr"/>
                </a:tc>
                <a:tc>
                  <a:txBody>
                    <a:bodyPr/>
                    <a:lstStyle/>
                    <a:p>
                      <a:pPr algn="l" rtl="0" fontAlgn="b"/>
                      <a:r>
                        <a:rPr lang="nl-BE" dirty="0">
                          <a:effectLst/>
                        </a:rPr>
                        <a:t>Mei </a:t>
                      </a:r>
                    </a:p>
                  </a:txBody>
                  <a:tcPr marL="28575" marR="28575" marT="19050" marB="19050" anchor="b"/>
                </a:tc>
                <a:tc>
                  <a:txBody>
                    <a:bodyPr/>
                    <a:lstStyle/>
                    <a:p>
                      <a:pPr algn="r" rtl="0" fontAlgn="b"/>
                      <a:r>
                        <a:rPr lang="nl-BE" dirty="0">
                          <a:effectLst/>
                        </a:rPr>
                        <a:t>1708</a:t>
                      </a:r>
                    </a:p>
                  </a:txBody>
                  <a:tcPr marL="28575" marR="28575" marT="19050" marB="19050" anchor="b"/>
                </a:tc>
                <a:tc>
                  <a:txBody>
                    <a:bodyPr/>
                    <a:lstStyle/>
                    <a:p>
                      <a:pPr algn="r" rtl="0" fontAlgn="b"/>
                      <a:r>
                        <a:rPr lang="nl-BE">
                          <a:effectLst/>
                        </a:rPr>
                        <a:t>562</a:t>
                      </a:r>
                    </a:p>
                  </a:txBody>
                  <a:tcPr marL="28575" marR="28575" marT="19050" marB="19050" anchor="b"/>
                </a:tc>
              </a:tr>
              <a:tr h="370840">
                <a:tc vMerge="1">
                  <a:txBody>
                    <a:bodyPr/>
                    <a:lstStyle/>
                    <a:p>
                      <a:pPr algn="l" rtl="0" fontAlgn="b"/>
                      <a:endParaRPr lang="nl-BE" dirty="0">
                        <a:effectLst/>
                      </a:endParaRPr>
                    </a:p>
                  </a:txBody>
                  <a:tcPr marL="28575" marR="28575" marT="19050" marB="19050" anchor="b"/>
                </a:tc>
                <a:tc>
                  <a:txBody>
                    <a:bodyPr/>
                    <a:lstStyle/>
                    <a:p>
                      <a:pPr algn="l" rtl="0" fontAlgn="b"/>
                      <a:r>
                        <a:rPr lang="nl-BE" dirty="0">
                          <a:effectLst/>
                        </a:rPr>
                        <a:t>Juni </a:t>
                      </a:r>
                    </a:p>
                  </a:txBody>
                  <a:tcPr marL="28575" marR="28575" marT="19050" marB="19050" anchor="b"/>
                </a:tc>
                <a:tc>
                  <a:txBody>
                    <a:bodyPr/>
                    <a:lstStyle/>
                    <a:p>
                      <a:pPr algn="r" rtl="0" fontAlgn="b"/>
                      <a:r>
                        <a:rPr lang="nl-BE" dirty="0">
                          <a:effectLst/>
                        </a:rPr>
                        <a:t>2289</a:t>
                      </a:r>
                    </a:p>
                  </a:txBody>
                  <a:tcPr marL="28575" marR="28575" marT="19050" marB="19050" anchor="b"/>
                </a:tc>
                <a:tc>
                  <a:txBody>
                    <a:bodyPr/>
                    <a:lstStyle/>
                    <a:p>
                      <a:pPr algn="r" rtl="0" fontAlgn="b"/>
                      <a:r>
                        <a:rPr lang="nl-BE">
                          <a:effectLst/>
                        </a:rPr>
                        <a:t>669</a:t>
                      </a:r>
                    </a:p>
                  </a:txBody>
                  <a:tcPr marL="28575" marR="28575" marT="19050" marB="19050" anchor="b"/>
                </a:tc>
              </a:tr>
              <a:tr h="370840">
                <a:tc vMerge="1">
                  <a:txBody>
                    <a:bodyPr/>
                    <a:lstStyle/>
                    <a:p>
                      <a:pPr algn="l" rtl="0" fontAlgn="b"/>
                      <a:endParaRPr lang="nl-BE" dirty="0">
                        <a:effectLst/>
                      </a:endParaRPr>
                    </a:p>
                  </a:txBody>
                  <a:tcPr marL="28575" marR="28575" marT="19050" marB="19050" anchor="b"/>
                </a:tc>
                <a:tc>
                  <a:txBody>
                    <a:bodyPr/>
                    <a:lstStyle/>
                    <a:p>
                      <a:pPr algn="l" rtl="0" fontAlgn="b"/>
                      <a:r>
                        <a:rPr lang="nl-BE" dirty="0">
                          <a:effectLst/>
                        </a:rPr>
                        <a:t>Juli </a:t>
                      </a:r>
                    </a:p>
                  </a:txBody>
                  <a:tcPr marL="28575" marR="28575" marT="19050" marB="19050" anchor="b"/>
                </a:tc>
                <a:tc>
                  <a:txBody>
                    <a:bodyPr/>
                    <a:lstStyle/>
                    <a:p>
                      <a:pPr algn="r" rtl="0" fontAlgn="b"/>
                      <a:r>
                        <a:rPr lang="nl-BE" dirty="0">
                          <a:effectLst/>
                        </a:rPr>
                        <a:t>2975</a:t>
                      </a:r>
                    </a:p>
                  </a:txBody>
                  <a:tcPr marL="28575" marR="28575" marT="19050" marB="19050" anchor="b"/>
                </a:tc>
                <a:tc>
                  <a:txBody>
                    <a:bodyPr/>
                    <a:lstStyle/>
                    <a:p>
                      <a:pPr algn="r" rtl="0" fontAlgn="b"/>
                      <a:r>
                        <a:rPr lang="nl-BE" dirty="0">
                          <a:effectLst/>
                        </a:rPr>
                        <a:t>584</a:t>
                      </a:r>
                    </a:p>
                  </a:txBody>
                  <a:tcPr marL="28575" marR="28575" marT="19050" marB="19050" anchor="b"/>
                </a:tc>
              </a:tr>
              <a:tr h="370840">
                <a:tc vMerge="1">
                  <a:txBody>
                    <a:bodyPr/>
                    <a:lstStyle/>
                    <a:p>
                      <a:pPr algn="l" rtl="0" fontAlgn="b"/>
                      <a:endParaRPr lang="nl-BE" dirty="0">
                        <a:effectLst/>
                      </a:endParaRPr>
                    </a:p>
                  </a:txBody>
                  <a:tcPr marL="28575" marR="28575" marT="19050" marB="19050" anchor="b"/>
                </a:tc>
                <a:tc>
                  <a:txBody>
                    <a:bodyPr/>
                    <a:lstStyle/>
                    <a:p>
                      <a:pPr algn="l" rtl="0" fontAlgn="b"/>
                      <a:r>
                        <a:rPr lang="nl-BE" dirty="0">
                          <a:effectLst/>
                        </a:rPr>
                        <a:t>Augustus </a:t>
                      </a:r>
                    </a:p>
                  </a:txBody>
                  <a:tcPr marL="28575" marR="28575" marT="19050" marB="19050" anchor="b"/>
                </a:tc>
                <a:tc>
                  <a:txBody>
                    <a:bodyPr/>
                    <a:lstStyle/>
                    <a:p>
                      <a:pPr algn="r" rtl="0" fontAlgn="b"/>
                      <a:r>
                        <a:rPr lang="nl-BE">
                          <a:effectLst/>
                        </a:rPr>
                        <a:t>4621</a:t>
                      </a:r>
                    </a:p>
                  </a:txBody>
                  <a:tcPr marL="28575" marR="28575" marT="19050" marB="19050" anchor="b"/>
                </a:tc>
                <a:tc>
                  <a:txBody>
                    <a:bodyPr/>
                    <a:lstStyle/>
                    <a:p>
                      <a:pPr algn="r" rtl="0" fontAlgn="b"/>
                      <a:r>
                        <a:rPr lang="nl-BE" dirty="0">
                          <a:effectLst/>
                        </a:rPr>
                        <a:t>595</a:t>
                      </a:r>
                    </a:p>
                  </a:txBody>
                  <a:tcPr marL="28575" marR="28575" marT="19050" marB="19050" anchor="b"/>
                </a:tc>
              </a:tr>
              <a:tr h="370840">
                <a:tc vMerge="1">
                  <a:txBody>
                    <a:bodyPr/>
                    <a:lstStyle/>
                    <a:p>
                      <a:pPr algn="l" rtl="0" fontAlgn="b"/>
                      <a:endParaRPr lang="nl-BE" dirty="0">
                        <a:effectLst/>
                      </a:endParaRPr>
                    </a:p>
                  </a:txBody>
                  <a:tcPr marL="28575" marR="28575" marT="19050" marB="19050" anchor="b"/>
                </a:tc>
                <a:tc>
                  <a:txBody>
                    <a:bodyPr/>
                    <a:lstStyle/>
                    <a:p>
                      <a:pPr algn="l" rtl="0" fontAlgn="b"/>
                      <a:r>
                        <a:rPr lang="nl-BE" dirty="0">
                          <a:effectLst/>
                        </a:rPr>
                        <a:t>September </a:t>
                      </a:r>
                    </a:p>
                  </a:txBody>
                  <a:tcPr marL="28575" marR="28575" marT="19050" marB="19050" anchor="b"/>
                </a:tc>
                <a:tc>
                  <a:txBody>
                    <a:bodyPr/>
                    <a:lstStyle/>
                    <a:p>
                      <a:pPr algn="r" rtl="0" fontAlgn="b"/>
                      <a:r>
                        <a:rPr lang="nl-BE">
                          <a:effectLst/>
                        </a:rPr>
                        <a:t>5512</a:t>
                      </a:r>
                    </a:p>
                  </a:txBody>
                  <a:tcPr marL="28575" marR="28575" marT="19050" marB="19050" anchor="b"/>
                </a:tc>
                <a:tc>
                  <a:txBody>
                    <a:bodyPr/>
                    <a:lstStyle/>
                    <a:p>
                      <a:pPr algn="r" rtl="0" fontAlgn="b"/>
                      <a:r>
                        <a:rPr lang="nl-BE" dirty="0">
                          <a:effectLst/>
                        </a:rPr>
                        <a:t>628</a:t>
                      </a:r>
                    </a:p>
                  </a:txBody>
                  <a:tcPr marL="28575" marR="28575" marT="19050" marB="19050" anchor="b"/>
                </a:tc>
              </a:tr>
              <a:tr h="370840">
                <a:tc vMerge="1">
                  <a:txBody>
                    <a:bodyPr/>
                    <a:lstStyle/>
                    <a:p>
                      <a:pPr algn="l" rtl="0" fontAlgn="b"/>
                      <a:endParaRPr lang="nl-BE" dirty="0">
                        <a:effectLst/>
                      </a:endParaRPr>
                    </a:p>
                  </a:txBody>
                  <a:tcPr marL="28575" marR="28575" marT="19050" marB="19050" anchor="b"/>
                </a:tc>
                <a:tc>
                  <a:txBody>
                    <a:bodyPr/>
                    <a:lstStyle/>
                    <a:p>
                      <a:pPr algn="l" rtl="0" fontAlgn="b"/>
                      <a:r>
                        <a:rPr lang="nl-BE" dirty="0">
                          <a:effectLst/>
                        </a:rPr>
                        <a:t>Oktober </a:t>
                      </a:r>
                    </a:p>
                  </a:txBody>
                  <a:tcPr marL="28575" marR="28575" marT="19050" marB="19050" anchor="b"/>
                </a:tc>
                <a:tc>
                  <a:txBody>
                    <a:bodyPr/>
                    <a:lstStyle/>
                    <a:p>
                      <a:pPr algn="r" rtl="0" fontAlgn="b"/>
                      <a:r>
                        <a:rPr lang="nl-BE">
                          <a:effectLst/>
                        </a:rPr>
                        <a:t>4810</a:t>
                      </a:r>
                    </a:p>
                  </a:txBody>
                  <a:tcPr marL="28575" marR="28575" marT="19050" marB="19050" anchor="b"/>
                </a:tc>
                <a:tc>
                  <a:txBody>
                    <a:bodyPr/>
                    <a:lstStyle/>
                    <a:p>
                      <a:pPr algn="r" rtl="0" fontAlgn="b"/>
                      <a:r>
                        <a:rPr lang="nl-BE" dirty="0">
                          <a:effectLst/>
                        </a:rPr>
                        <a:t>793</a:t>
                      </a:r>
                    </a:p>
                  </a:txBody>
                  <a:tcPr marL="28575" marR="28575" marT="19050" marB="19050" anchor="b"/>
                </a:tc>
              </a:tr>
              <a:tr h="370840">
                <a:tc vMerge="1">
                  <a:txBody>
                    <a:bodyPr/>
                    <a:lstStyle/>
                    <a:p>
                      <a:pPr algn="l" rtl="0" fontAlgn="b"/>
                      <a:endParaRPr lang="nl-BE" dirty="0">
                        <a:effectLst/>
                      </a:endParaRPr>
                    </a:p>
                  </a:txBody>
                  <a:tcPr marL="28575" marR="28575" marT="19050" marB="19050" anchor="b"/>
                </a:tc>
                <a:tc>
                  <a:txBody>
                    <a:bodyPr/>
                    <a:lstStyle/>
                    <a:p>
                      <a:pPr algn="l" rtl="0" fontAlgn="b"/>
                      <a:r>
                        <a:rPr lang="nl-BE" dirty="0">
                          <a:effectLst/>
                        </a:rPr>
                        <a:t>November </a:t>
                      </a:r>
                    </a:p>
                  </a:txBody>
                  <a:tcPr marL="28575" marR="28575" marT="19050" marB="19050" anchor="b"/>
                </a:tc>
                <a:tc>
                  <a:txBody>
                    <a:bodyPr/>
                    <a:lstStyle/>
                    <a:p>
                      <a:pPr algn="r" rtl="0" fontAlgn="b"/>
                      <a:r>
                        <a:rPr lang="nl-BE">
                          <a:effectLst/>
                        </a:rPr>
                        <a:t>4199</a:t>
                      </a:r>
                    </a:p>
                  </a:txBody>
                  <a:tcPr marL="28575" marR="28575" marT="19050" marB="19050" anchor="b"/>
                </a:tc>
                <a:tc>
                  <a:txBody>
                    <a:bodyPr/>
                    <a:lstStyle/>
                    <a:p>
                      <a:pPr algn="r" rtl="0" fontAlgn="b"/>
                      <a:r>
                        <a:rPr lang="nl-BE" dirty="0">
                          <a:effectLst/>
                        </a:rPr>
                        <a:t>685</a:t>
                      </a:r>
                    </a:p>
                  </a:txBody>
                  <a:tcPr marL="28575" marR="28575" marT="19050" marB="19050" anchor="b"/>
                </a:tc>
              </a:tr>
              <a:tr h="370840">
                <a:tc vMerge="1">
                  <a:txBody>
                    <a:bodyPr/>
                    <a:lstStyle/>
                    <a:p>
                      <a:pPr algn="l" rtl="0" fontAlgn="b"/>
                      <a:endParaRPr lang="nl-BE" dirty="0">
                        <a:effectLst/>
                      </a:endParaRPr>
                    </a:p>
                  </a:txBody>
                  <a:tcPr marL="28575" marR="28575" marT="19050" marB="19050" anchor="b"/>
                </a:tc>
                <a:tc>
                  <a:txBody>
                    <a:bodyPr/>
                    <a:lstStyle/>
                    <a:p>
                      <a:pPr algn="l" rtl="0" fontAlgn="b"/>
                      <a:r>
                        <a:rPr lang="nl-BE" dirty="0">
                          <a:effectLst/>
                        </a:rPr>
                        <a:t>December </a:t>
                      </a:r>
                    </a:p>
                  </a:txBody>
                  <a:tcPr marL="28575" marR="28575" marT="19050" marB="19050" anchor="b"/>
                </a:tc>
                <a:tc>
                  <a:txBody>
                    <a:bodyPr/>
                    <a:lstStyle/>
                    <a:p>
                      <a:pPr algn="r" rtl="0" fontAlgn="b"/>
                      <a:r>
                        <a:rPr lang="nl-BE">
                          <a:effectLst/>
                        </a:rPr>
                        <a:t>4201</a:t>
                      </a:r>
                    </a:p>
                  </a:txBody>
                  <a:tcPr marL="28575" marR="28575" marT="19050" marB="19050" anchor="b"/>
                </a:tc>
                <a:tc>
                  <a:txBody>
                    <a:bodyPr/>
                    <a:lstStyle/>
                    <a:p>
                      <a:pPr algn="r" rtl="0" fontAlgn="b"/>
                      <a:r>
                        <a:rPr lang="nl-BE" dirty="0">
                          <a:effectLst/>
                        </a:rPr>
                        <a:t>1095</a:t>
                      </a:r>
                    </a:p>
                  </a:txBody>
                  <a:tcPr marL="28575" marR="28575" marT="19050" marB="19050" anchor="b"/>
                </a:tc>
              </a:tr>
              <a:tr h="370840">
                <a:tc>
                  <a:txBody>
                    <a:bodyPr/>
                    <a:lstStyle/>
                    <a:p>
                      <a:pPr algn="l" rtl="0" fontAlgn="b"/>
                      <a:r>
                        <a:rPr lang="nl-BE" dirty="0" smtClean="0">
                          <a:effectLst/>
                        </a:rPr>
                        <a:t>2016</a:t>
                      </a:r>
                      <a:endParaRPr lang="nl-BE" dirty="0">
                        <a:effectLst/>
                      </a:endParaRPr>
                    </a:p>
                  </a:txBody>
                  <a:tcPr marL="28575" marR="28575" marT="19050" marB="19050" anchor="b"/>
                </a:tc>
                <a:tc>
                  <a:txBody>
                    <a:bodyPr/>
                    <a:lstStyle/>
                    <a:p>
                      <a:pPr algn="l" rtl="0" fontAlgn="b"/>
                      <a:r>
                        <a:rPr lang="nl-BE" dirty="0">
                          <a:effectLst/>
                        </a:rPr>
                        <a:t>Januari*</a:t>
                      </a:r>
                    </a:p>
                  </a:txBody>
                  <a:tcPr marL="28575" marR="28575" marT="19050" marB="19050" anchor="b"/>
                </a:tc>
                <a:tc>
                  <a:txBody>
                    <a:bodyPr/>
                    <a:lstStyle/>
                    <a:p>
                      <a:pPr algn="r" rtl="0" fontAlgn="b"/>
                      <a:r>
                        <a:rPr lang="nl-BE" dirty="0">
                          <a:effectLst/>
                        </a:rPr>
                        <a:t>1989</a:t>
                      </a:r>
                    </a:p>
                  </a:txBody>
                  <a:tcPr marL="28575" marR="28575" marT="19050" marB="19050" anchor="b"/>
                </a:tc>
                <a:tc>
                  <a:txBody>
                    <a:bodyPr/>
                    <a:lstStyle/>
                    <a:p>
                      <a:pPr algn="r" rtl="0" fontAlgn="b"/>
                      <a:r>
                        <a:rPr lang="nl-BE" dirty="0">
                          <a:effectLst/>
                        </a:rPr>
                        <a:t>1167</a:t>
                      </a:r>
                    </a:p>
                  </a:txBody>
                  <a:tcPr marL="28575" marR="28575" marT="19050" marB="19050" anchor="b"/>
                </a:tc>
              </a:tr>
            </a:tbl>
          </a:graphicData>
        </a:graphic>
      </p:graphicFrame>
      <p:sp>
        <p:nvSpPr>
          <p:cNvPr id="9" name="Tekstvak 8"/>
          <p:cNvSpPr txBox="1"/>
          <p:nvPr/>
        </p:nvSpPr>
        <p:spPr>
          <a:xfrm>
            <a:off x="1197968" y="5374957"/>
            <a:ext cx="6696744" cy="646331"/>
          </a:xfrm>
          <a:prstGeom prst="rect">
            <a:avLst/>
          </a:prstGeom>
          <a:noFill/>
        </p:spPr>
        <p:txBody>
          <a:bodyPr wrap="square" rtlCol="0">
            <a:spAutoFit/>
          </a:bodyPr>
          <a:lstStyle/>
          <a:p>
            <a:r>
              <a:rPr lang="nl-BE" sz="1200" dirty="0" smtClean="0"/>
              <a:t>* Tot 2015 publiceerde het CGVS cijfers in aantal dossiers. Vanaf 2016 gebeurt dit in aantal personen, om in overeenstemming te zijn met de Europese normen inzake asielstatistieken. De cijfers voor januari zijn daarom een schatting gebaseerd op de verhouding 1 dossier = 1,34 personen.</a:t>
            </a:r>
          </a:p>
        </p:txBody>
      </p:sp>
      <p:sp>
        <p:nvSpPr>
          <p:cNvPr id="11" name="Tekstvak 10"/>
          <p:cNvSpPr txBox="1"/>
          <p:nvPr/>
        </p:nvSpPr>
        <p:spPr>
          <a:xfrm>
            <a:off x="1197968" y="1390239"/>
            <a:ext cx="6696744" cy="276999"/>
          </a:xfrm>
          <a:prstGeom prst="rect">
            <a:avLst/>
          </a:prstGeom>
          <a:noFill/>
        </p:spPr>
        <p:txBody>
          <a:bodyPr wrap="square" rtlCol="0">
            <a:spAutoFit/>
          </a:bodyPr>
          <a:lstStyle/>
          <a:p>
            <a:r>
              <a:rPr lang="nl-BE" sz="1200" dirty="0" smtClean="0"/>
              <a:t>n = dossiers</a:t>
            </a:r>
          </a:p>
        </p:txBody>
      </p:sp>
    </p:spTree>
    <p:extLst>
      <p:ext uri="{BB962C8B-B14F-4D97-AF65-F5344CB8AC3E}">
        <p14:creationId xmlns:p14="http://schemas.microsoft.com/office/powerpoint/2010/main" val="1634422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Prognose instroom in Vlaanderen</a:t>
            </a:r>
            <a:endParaRPr lang="nl-BE" dirty="0"/>
          </a:p>
        </p:txBody>
      </p:sp>
      <p:graphicFrame>
        <p:nvGraphicFramePr>
          <p:cNvPr id="7" name="Tijdelijke aanduiding voor inhoud 3"/>
          <p:cNvGraphicFramePr>
            <a:graphicFrameLocks/>
          </p:cNvGraphicFramePr>
          <p:nvPr>
            <p:extLst>
              <p:ext uri="{D42A27DB-BD31-4B8C-83A1-F6EECF244321}">
                <p14:modId xmlns:p14="http://schemas.microsoft.com/office/powerpoint/2010/main" val="640751392"/>
              </p:ext>
            </p:extLst>
          </p:nvPr>
        </p:nvGraphicFramePr>
        <p:xfrm>
          <a:off x="457200" y="2572484"/>
          <a:ext cx="7787208" cy="12241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Tijdelijke aanduiding voor inhoud 3"/>
          <p:cNvGraphicFramePr>
            <a:graphicFrameLocks/>
          </p:cNvGraphicFramePr>
          <p:nvPr>
            <p:extLst>
              <p:ext uri="{D42A27DB-BD31-4B8C-83A1-F6EECF244321}">
                <p14:modId xmlns:p14="http://schemas.microsoft.com/office/powerpoint/2010/main" val="3297331374"/>
              </p:ext>
            </p:extLst>
          </p:nvPr>
        </p:nvGraphicFramePr>
        <p:xfrm>
          <a:off x="457200" y="1348348"/>
          <a:ext cx="7787208" cy="12241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Tijdelijke aanduiding voor inhoud 3"/>
          <p:cNvGraphicFramePr>
            <a:graphicFrameLocks/>
          </p:cNvGraphicFramePr>
          <p:nvPr>
            <p:extLst>
              <p:ext uri="{D42A27DB-BD31-4B8C-83A1-F6EECF244321}">
                <p14:modId xmlns:p14="http://schemas.microsoft.com/office/powerpoint/2010/main" val="664479701"/>
              </p:ext>
            </p:extLst>
          </p:nvPr>
        </p:nvGraphicFramePr>
        <p:xfrm>
          <a:off x="457200" y="3863962"/>
          <a:ext cx="7787208" cy="1224136"/>
        </p:xfrm>
        <a:graphic>
          <a:graphicData uri="http://schemas.openxmlformats.org/drawingml/2006/chart">
            <c:chart xmlns:c="http://schemas.openxmlformats.org/drawingml/2006/chart" xmlns:r="http://schemas.openxmlformats.org/officeDocument/2006/relationships" r:id="rId4"/>
          </a:graphicData>
        </a:graphic>
      </p:graphicFrame>
      <p:sp>
        <p:nvSpPr>
          <p:cNvPr id="22" name="Rechthoek 21"/>
          <p:cNvSpPr/>
          <p:nvPr/>
        </p:nvSpPr>
        <p:spPr>
          <a:xfrm>
            <a:off x="539552" y="1340768"/>
            <a:ext cx="3456384" cy="1159708"/>
          </a:xfrm>
          <a:prstGeom prst="rect">
            <a:avLst/>
          </a:prstGeom>
          <a:solidFill>
            <a:schemeClr val="accent3">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3" name="Rechthoek 22"/>
          <p:cNvSpPr/>
          <p:nvPr/>
        </p:nvSpPr>
        <p:spPr>
          <a:xfrm>
            <a:off x="3993323" y="3015902"/>
            <a:ext cx="3456384" cy="708710"/>
          </a:xfrm>
          <a:prstGeom prst="rect">
            <a:avLst/>
          </a:prstGeom>
          <a:solidFill>
            <a:schemeClr val="accent6">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4" name="Rechthoek 23"/>
          <p:cNvSpPr/>
          <p:nvPr/>
        </p:nvSpPr>
        <p:spPr>
          <a:xfrm>
            <a:off x="4716016" y="4365104"/>
            <a:ext cx="3384376" cy="636702"/>
          </a:xfrm>
          <a:prstGeom prst="rect">
            <a:avLst/>
          </a:prstGeom>
          <a:solidFill>
            <a:schemeClr val="accent2">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cxnSp>
        <p:nvCxnSpPr>
          <p:cNvPr id="26" name="Gebogen verbindingslijn 25"/>
          <p:cNvCxnSpPr/>
          <p:nvPr/>
        </p:nvCxnSpPr>
        <p:spPr>
          <a:xfrm rot="16200000" flipH="1">
            <a:off x="3779744" y="1052944"/>
            <a:ext cx="360000" cy="3384000"/>
          </a:xfrm>
          <a:prstGeom prst="bentConnector3">
            <a:avLst>
              <a:gd name="adj1" fmla="val 50000"/>
            </a:avLst>
          </a:prstGeom>
          <a:ln w="19050">
            <a:solidFill>
              <a:schemeClr val="accent6"/>
            </a:solidFill>
            <a:tailEnd type="arrow"/>
          </a:ln>
        </p:spPr>
        <p:style>
          <a:lnRef idx="1">
            <a:schemeClr val="accent2"/>
          </a:lnRef>
          <a:fillRef idx="0">
            <a:schemeClr val="accent2"/>
          </a:fillRef>
          <a:effectRef idx="0">
            <a:schemeClr val="accent2"/>
          </a:effectRef>
          <a:fontRef idx="minor">
            <a:schemeClr val="tx1"/>
          </a:fontRef>
        </p:style>
      </p:cxnSp>
      <p:cxnSp>
        <p:nvCxnSpPr>
          <p:cNvPr id="30" name="Gebogen verbindingslijn 29"/>
          <p:cNvCxnSpPr/>
          <p:nvPr/>
        </p:nvCxnSpPr>
        <p:spPr>
          <a:xfrm rot="16200000" flipH="1">
            <a:off x="5813454" y="3699096"/>
            <a:ext cx="468000" cy="720000"/>
          </a:xfrm>
          <a:prstGeom prst="bentConnector3">
            <a:avLst>
              <a:gd name="adj1" fmla="val 50000"/>
            </a:avLst>
          </a:prstGeom>
          <a:ln w="19050">
            <a:solidFill>
              <a:schemeClr val="accent2"/>
            </a:solidFill>
            <a:tailEnd type="arrow"/>
          </a:ln>
        </p:spPr>
        <p:style>
          <a:lnRef idx="1">
            <a:schemeClr val="accent2"/>
          </a:lnRef>
          <a:fillRef idx="0">
            <a:schemeClr val="accent2"/>
          </a:fillRef>
          <a:effectRef idx="0">
            <a:schemeClr val="accent2"/>
          </a:effectRef>
          <a:fontRef idx="minor">
            <a:schemeClr val="tx1"/>
          </a:fontRef>
        </p:style>
      </p:cxnSp>
      <p:sp>
        <p:nvSpPr>
          <p:cNvPr id="31" name="Tekstvak 30"/>
          <p:cNvSpPr txBox="1"/>
          <p:nvPr/>
        </p:nvSpPr>
        <p:spPr>
          <a:xfrm>
            <a:off x="539552" y="5485874"/>
            <a:ext cx="8064896" cy="369332"/>
          </a:xfrm>
          <a:prstGeom prst="rect">
            <a:avLst/>
          </a:prstGeom>
          <a:noFill/>
        </p:spPr>
        <p:txBody>
          <a:bodyPr wrap="square" rtlCol="0">
            <a:spAutoFit/>
          </a:bodyPr>
          <a:lstStyle/>
          <a:p>
            <a:r>
              <a:rPr lang="nl-BE" dirty="0" smtClean="0"/>
              <a:t>Prognose totaal aantal gezinseenheden op zoek naar een woning in 2016: </a:t>
            </a:r>
            <a:r>
              <a:rPr lang="nl-BE" b="1" dirty="0" smtClean="0">
                <a:solidFill>
                  <a:schemeClr val="accent2"/>
                </a:solidFill>
              </a:rPr>
              <a:t>13.208*</a:t>
            </a:r>
            <a:endParaRPr lang="nl-BE" b="1" dirty="0" smtClean="0">
              <a:solidFill>
                <a:schemeClr val="accent2"/>
              </a:solidFill>
            </a:endParaRPr>
          </a:p>
        </p:txBody>
      </p:sp>
      <p:graphicFrame>
        <p:nvGraphicFramePr>
          <p:cNvPr id="32" name="Tijdelijke aanduiding voor inhoud 3"/>
          <p:cNvGraphicFramePr>
            <a:graphicFrameLocks/>
          </p:cNvGraphicFramePr>
          <p:nvPr>
            <p:extLst>
              <p:ext uri="{D42A27DB-BD31-4B8C-83A1-F6EECF244321}">
                <p14:modId xmlns:p14="http://schemas.microsoft.com/office/powerpoint/2010/main" val="2416788185"/>
              </p:ext>
            </p:extLst>
          </p:nvPr>
        </p:nvGraphicFramePr>
        <p:xfrm>
          <a:off x="457200" y="4440026"/>
          <a:ext cx="7787208" cy="789174"/>
        </p:xfrm>
        <a:graphic>
          <a:graphicData uri="http://schemas.openxmlformats.org/drawingml/2006/chart">
            <c:chart xmlns:c="http://schemas.openxmlformats.org/drawingml/2006/chart" xmlns:r="http://schemas.openxmlformats.org/officeDocument/2006/relationships" r:id="rId5"/>
          </a:graphicData>
        </a:graphic>
      </p:graphicFrame>
      <p:sp>
        <p:nvSpPr>
          <p:cNvPr id="39" name="Tekstvak 38"/>
          <p:cNvSpPr txBox="1"/>
          <p:nvPr/>
        </p:nvSpPr>
        <p:spPr>
          <a:xfrm>
            <a:off x="539552" y="5855206"/>
            <a:ext cx="6696744" cy="276999"/>
          </a:xfrm>
          <a:prstGeom prst="rect">
            <a:avLst/>
          </a:prstGeom>
          <a:noFill/>
        </p:spPr>
        <p:txBody>
          <a:bodyPr wrap="square" rtlCol="0">
            <a:spAutoFit/>
          </a:bodyPr>
          <a:lstStyle/>
          <a:p>
            <a:r>
              <a:rPr lang="nl-BE" sz="1200" dirty="0" smtClean="0"/>
              <a:t>* Gebaseerd op een erkenningspercentage van 50%. Bij 60% </a:t>
            </a:r>
            <a:r>
              <a:rPr lang="nl-BE" sz="1200" dirty="0" smtClean="0"/>
              <a:t>erkenning: </a:t>
            </a:r>
            <a:r>
              <a:rPr lang="nl-BE" sz="1200" b="1" dirty="0" smtClean="0">
                <a:solidFill>
                  <a:schemeClr val="accent2"/>
                </a:solidFill>
              </a:rPr>
              <a:t>15.479</a:t>
            </a:r>
          </a:p>
        </p:txBody>
      </p:sp>
      <p:sp>
        <p:nvSpPr>
          <p:cNvPr id="40" name="Tekstvak 39"/>
          <p:cNvSpPr txBox="1"/>
          <p:nvPr/>
        </p:nvSpPr>
        <p:spPr>
          <a:xfrm>
            <a:off x="2267744" y="2492896"/>
            <a:ext cx="3384000" cy="261610"/>
          </a:xfrm>
          <a:prstGeom prst="rect">
            <a:avLst/>
          </a:prstGeom>
          <a:noFill/>
        </p:spPr>
        <p:txBody>
          <a:bodyPr vert="horz" wrap="square" rtlCol="0">
            <a:spAutoFit/>
          </a:bodyPr>
          <a:lstStyle/>
          <a:p>
            <a:r>
              <a:rPr lang="nl-BE" sz="1100" b="1" dirty="0" smtClean="0">
                <a:solidFill>
                  <a:schemeClr val="accent6"/>
                </a:solidFill>
              </a:rPr>
              <a:t>Gemiddelde proceduretijd 9 maanden, 50% erkenning</a:t>
            </a:r>
            <a:endParaRPr lang="nl-BE" sz="1100" b="1" dirty="0">
              <a:solidFill>
                <a:schemeClr val="accent6"/>
              </a:solidFill>
            </a:endParaRPr>
          </a:p>
        </p:txBody>
      </p:sp>
      <p:sp>
        <p:nvSpPr>
          <p:cNvPr id="41" name="Tekstvak 40"/>
          <p:cNvSpPr txBox="1"/>
          <p:nvPr/>
        </p:nvSpPr>
        <p:spPr>
          <a:xfrm>
            <a:off x="5724504" y="3789040"/>
            <a:ext cx="3384000" cy="600164"/>
          </a:xfrm>
          <a:prstGeom prst="rect">
            <a:avLst/>
          </a:prstGeom>
          <a:noFill/>
        </p:spPr>
        <p:txBody>
          <a:bodyPr vert="horz" wrap="square" rtlCol="0">
            <a:spAutoFit/>
          </a:bodyPr>
          <a:lstStyle/>
          <a:p>
            <a:r>
              <a:rPr lang="nl-BE" sz="1100" b="1" dirty="0" smtClean="0">
                <a:solidFill>
                  <a:schemeClr val="accent2"/>
                </a:solidFill>
              </a:rPr>
              <a:t>Maximum 2 maanden tussen erkenning en verplicht              </a:t>
            </a:r>
          </a:p>
          <a:p>
            <a:r>
              <a:rPr lang="nl-BE" sz="1100" b="1" dirty="0">
                <a:solidFill>
                  <a:schemeClr val="accent2"/>
                </a:solidFill>
              </a:rPr>
              <a:t> </a:t>
            </a:r>
            <a:r>
              <a:rPr lang="nl-BE" sz="1100" b="1" dirty="0" smtClean="0">
                <a:solidFill>
                  <a:schemeClr val="accent2"/>
                </a:solidFill>
              </a:rPr>
              <a:t>                       verlaten asielopvang, 70% zoekt </a:t>
            </a:r>
          </a:p>
          <a:p>
            <a:r>
              <a:rPr lang="nl-BE" sz="1100" b="1" dirty="0">
                <a:solidFill>
                  <a:schemeClr val="accent2"/>
                </a:solidFill>
              </a:rPr>
              <a:t> </a:t>
            </a:r>
            <a:r>
              <a:rPr lang="nl-BE" sz="1100" b="1" dirty="0" smtClean="0">
                <a:solidFill>
                  <a:schemeClr val="accent2"/>
                </a:solidFill>
              </a:rPr>
              <a:t>                       huisvesting in Vlaanderen </a:t>
            </a:r>
            <a:endParaRPr lang="nl-BE" sz="1100" b="1" dirty="0">
              <a:solidFill>
                <a:schemeClr val="accent2"/>
              </a:solidFill>
            </a:endParaRPr>
          </a:p>
        </p:txBody>
      </p:sp>
    </p:spTree>
    <p:extLst>
      <p:ext uri="{BB962C8B-B14F-4D97-AF65-F5344CB8AC3E}">
        <p14:creationId xmlns:p14="http://schemas.microsoft.com/office/powerpoint/2010/main" val="1840790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213</Words>
  <Application>Microsoft Office PowerPoint</Application>
  <PresentationFormat>Diavoorstelling (4:3)</PresentationFormat>
  <Paragraphs>51</Paragraphs>
  <Slides>4</Slides>
  <Notes>0</Notes>
  <HiddenSlides>0</HiddenSlides>
  <MMClips>0</MMClips>
  <ScaleCrop>false</ScaleCrop>
  <HeadingPairs>
    <vt:vector size="4" baseType="variant">
      <vt:variant>
        <vt:lpstr>Thema</vt:lpstr>
      </vt:variant>
      <vt:variant>
        <vt:i4>1</vt:i4>
      </vt:variant>
      <vt:variant>
        <vt:lpstr>Diatitels</vt:lpstr>
      </vt:variant>
      <vt:variant>
        <vt:i4>4</vt:i4>
      </vt:variant>
    </vt:vector>
  </HeadingPairs>
  <TitlesOfParts>
    <vt:vector size="5" baseType="lpstr">
      <vt:lpstr>Kantoorthema</vt:lpstr>
      <vt:lpstr>Prognose woningnood erkende vluchtelingen en subsidiair beschermden in Vlaanderen</vt:lpstr>
      <vt:lpstr>Assumpties</vt:lpstr>
      <vt:lpstr>Cijfers CGVS</vt:lpstr>
      <vt:lpstr>Prognose instroom in Vlaanderen</vt:lpstr>
    </vt:vector>
  </TitlesOfParts>
  <Company>Komyuniti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Prognose Uitstroom naar Vlaanderen</dc:title>
  <dc:creator>Nils Luyten</dc:creator>
  <cp:lastModifiedBy>Nils Luyten</cp:lastModifiedBy>
  <cp:revision>16</cp:revision>
  <dcterms:created xsi:type="dcterms:W3CDTF">2016-03-03T09:09:30Z</dcterms:created>
  <dcterms:modified xsi:type="dcterms:W3CDTF">2016-03-03T11:49:46Z</dcterms:modified>
</cp:coreProperties>
</file>